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349" r:id="rId3"/>
    <p:sldId id="337" r:id="rId4"/>
    <p:sldId id="338" r:id="rId5"/>
    <p:sldId id="339" r:id="rId6"/>
    <p:sldId id="334" r:id="rId7"/>
    <p:sldId id="335" r:id="rId8"/>
    <p:sldId id="344" r:id="rId9"/>
    <p:sldId id="345" r:id="rId10"/>
    <p:sldId id="346" r:id="rId11"/>
    <p:sldId id="347" r:id="rId12"/>
    <p:sldId id="341" r:id="rId13"/>
    <p:sldId id="340" r:id="rId14"/>
    <p:sldId id="348" r:id="rId15"/>
    <p:sldId id="262" r:id="rId16"/>
  </p:sldIdLst>
  <p:sldSz cx="12192000" cy="6858000"/>
  <p:notesSz cx="6858000" cy="9144000"/>
  <p:custDataLst>
    <p:tags r:id="rId18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>
      <p:cViewPr varScale="1">
        <p:scale>
          <a:sx n="92" d="100"/>
          <a:sy n="92" d="100"/>
        </p:scale>
        <p:origin x="78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2026/2/5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4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 err="1">
                <a:latin typeface="Calibri" panose="020F0502020204030204"/>
              </a:rPr>
              <a:t>Runyi</a:t>
            </a:r>
            <a:r>
              <a:rPr lang="en-US" altLang="zh-CN" sz="2400">
                <a:latin typeface="Calibri" panose="020F0502020204030204"/>
              </a:rPr>
              <a:t> Zhao</a:t>
            </a:r>
            <a:endParaRPr lang="en-US" altLang="zh-CN" sz="24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1" y="1937675"/>
            <a:ext cx="5327467" cy="36794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7493" y="1937675"/>
            <a:ext cx="5327467" cy="36558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21" y="2001862"/>
            <a:ext cx="5441703" cy="3515370"/>
          </a:xfrm>
          <a:prstGeom prst="rect">
            <a:avLst/>
          </a:prstGeom>
        </p:spPr>
      </p:pic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Thread Class Example</a:t>
            </a:r>
            <a:endParaRPr lang="zh-CN" sz="4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069122" y="2001861"/>
            <a:ext cx="5441704" cy="35153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10268216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Thread by Runnable Interface</a:t>
            </a:r>
            <a:endParaRPr lang="zh-CN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3" y="2221452"/>
            <a:ext cx="5327467" cy="3655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23" y="2653600"/>
            <a:ext cx="5441703" cy="279152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7493" y="2221452"/>
            <a:ext cx="5327467" cy="36558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720" y="1198311"/>
            <a:ext cx="10833333" cy="8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We can also create a new class which implements </a:t>
            </a:r>
            <a:r>
              <a:rPr lang="en-US" altLang="zh-CN" sz="2000" dirty="0" err="1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java.lang.Runnable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interface and override run() method. Then we instantiate a Thread object and call start() method on this object. </a:t>
            </a:r>
            <a:endParaRPr lang="zh-CN" altLang="en-US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69122" y="2653600"/>
            <a:ext cx="5441704" cy="27915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1720" y="1198313"/>
            <a:ext cx="10804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public class Server{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private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// See previous slides,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is used to implement the server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Server(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this.serverSocket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 // “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this.serverSocket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” refers to the private “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” in this class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void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startServer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while(!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serverSocket.isClosed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Socket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serverSocket.accept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 // See previous slides, returns the socket and establish a connection between server and client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Codes needed here to handle the clients with Multithreading techniques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(socket);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Thread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thread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Thread(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thread.start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// Note that other functions, e.g., closing the server,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static void main(String[]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args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throws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IOException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{ // the “main” function}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1504" y="3717033"/>
            <a:ext cx="6840760" cy="10801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public class Client{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private Socket socket;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// See previous slides, socket is used to implement the client</a:t>
            </a:r>
            <a:endParaRPr lang="nb-NO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private BufferedReader bufferedReader; // Read from the server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private BufferedWriter bufferedWriter; // Write to the terminal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private String username;</a:t>
            </a:r>
          </a:p>
          <a:p>
            <a:pPr algn="just">
              <a:buClr>
                <a:srgbClr val="FF0000"/>
              </a:buClr>
            </a:pP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Client(Socket socket, String username){//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See previous slides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void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sendMessage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(){// Functions leveraging </a:t>
            </a:r>
            <a:r>
              <a:rPr lang="nb-NO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bufferedWriter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listenForMessage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new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Thread(new Runnable(){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@Override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run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String </a:t>
            </a:r>
            <a:r>
              <a:rPr lang="en-US" altLang="zh-CN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msgFromGroupChat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while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.isConnected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msgFromGroupChat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.readLine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System.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out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.println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msgFromGroupChat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}).start();}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// Note that other functions, e.g., closing the client,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public static void main(String[]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args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throws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IOException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{// the “main” function}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3432" y="3212976"/>
            <a:ext cx="5616624" cy="27363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8900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Multithreading in Project #1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class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implements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Runnable{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Socket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private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String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clientUsername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(Socket socket){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socket;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InputStreamReader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socket.getInputStream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clientUsername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.readLine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clientHandlers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.add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this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broadcastMessage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@Override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void </a:t>
            </a:r>
            <a:r>
              <a:rPr lang="en-US" altLang="zh-CN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run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 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String </a:t>
            </a:r>
            <a:r>
              <a:rPr lang="en-US" altLang="zh-CN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messageFromClient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while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socket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.isConnected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()){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messageFromClient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</a:t>
            </a:r>
            <a:r>
              <a:rPr lang="en-US" altLang="zh-CN" dirty="0" err="1">
                <a:solidFill>
                  <a:srgbClr val="FF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bufferedReader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.readLine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();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broadcastMessage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messageFromClient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);}}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Note that other functions, e.g., removing the client, are required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altLang="zh-CN" dirty="0">
                <a:solidFill>
                  <a:schemeClr val="accent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void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broadcastMessage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(String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messageToSend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){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// Send messages to other clients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 algn="just">
              <a:buClr>
                <a:srgbClr val="FF0000"/>
              </a:buClr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1E1F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Framework of Project #1</a:t>
            </a:r>
            <a:endParaRPr lang="zh-CN" sz="4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1" y="1281638"/>
            <a:ext cx="10804879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2631" y="1052736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4035" y="1212721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/>
              <a:t>Client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16575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6555" y="3093949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listenForMessage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9317" y="4715852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0" y="4891226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sendMessage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0256" y="3814029"/>
            <a:ext cx="297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new thread.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Listen for the message send from the sever.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423" y="4653136"/>
            <a:ext cx="3874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Send username to the sever.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while loop until the socket connection ends.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effectLst/>
            </a:endParaRPr>
          </a:p>
          <a:p>
            <a:r>
              <a:rPr lang="en-US" dirty="0">
                <a:solidFill>
                  <a:srgbClr val="0070C0"/>
                </a:solidFill>
              </a:rPr>
              <a:t>Inside the while loop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R</a:t>
            </a:r>
            <a:r>
              <a:rPr lang="en-US" dirty="0">
                <a:effectLst/>
              </a:rPr>
              <a:t>ead the msg from keyboard and send it to sever.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5952751" y="1772816"/>
            <a:ext cx="3743944" cy="111147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2"/>
            <a:endCxn id="9" idx="0"/>
          </p:cNvCxnSpPr>
          <p:nvPr/>
        </p:nvCxnSpPr>
        <p:spPr>
          <a:xfrm>
            <a:off x="5949437" y="3604374"/>
            <a:ext cx="0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69317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9838" y="3059668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cxnSp>
        <p:nvCxnSpPr>
          <p:cNvPr id="22" name="Straight Arrow Connector 21"/>
          <p:cNvCxnSpPr>
            <a:stCxn id="4" idx="2"/>
            <a:endCxn id="18" idx="0"/>
          </p:cNvCxnSpPr>
          <p:nvPr/>
        </p:nvCxnSpPr>
        <p:spPr>
          <a:xfrm flipH="1">
            <a:off x="5949437" y="1772816"/>
            <a:ext cx="3314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47186" y="2678450"/>
            <a:ext cx="297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Socket.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Record the username.</a:t>
            </a:r>
          </a:p>
        </p:txBody>
      </p:sp>
      <p:cxnSp>
        <p:nvCxnSpPr>
          <p:cNvPr id="32" name="Curved Connector 31"/>
          <p:cNvCxnSpPr>
            <a:stCxn id="9" idx="1"/>
            <a:endCxn id="9" idx="3"/>
          </p:cNvCxnSpPr>
          <p:nvPr/>
        </p:nvCxnSpPr>
        <p:spPr>
          <a:xfrm rot="10800000" flipH="1">
            <a:off x="4869317" y="5075892"/>
            <a:ext cx="2160240" cy="12700"/>
          </a:xfrm>
          <a:prstGeom prst="curvedConnector5">
            <a:avLst>
              <a:gd name="adj1" fmla="val -10582"/>
              <a:gd name="adj2" fmla="val -9102976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74994" y="218250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96406" y="1979548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Client</a:t>
            </a:r>
            <a:endParaRPr lang="zh-CN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7837" y="5473704"/>
            <a:ext cx="2363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while(socket.</a:t>
            </a:r>
          </a:p>
          <a:p>
            <a:pPr algn="ctr"/>
            <a:r>
              <a:rPr lang="en-US" dirty="0"/>
              <a:t>isConnected())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1864" y="17008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3268" y="1860793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/>
              <a:t>Server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1864" y="3068960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4106" y="3228945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startServer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952" y="1700808"/>
            <a:ext cx="3751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</a:t>
            </a:r>
            <a:r>
              <a:rPr lang="en-US" dirty="0" err="1">
                <a:effectLst/>
              </a:rPr>
              <a:t>ServerSocket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0070C0"/>
                </a:solidFill>
              </a:rPr>
              <a:t>a while loop </a:t>
            </a:r>
            <a:r>
              <a:rPr lang="en-US" dirty="0"/>
              <a:t>to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Accept new connection requestion from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Construct a </a:t>
            </a:r>
            <a:r>
              <a:rPr lang="en-US" dirty="0" err="1"/>
              <a:t>ClientHandler</a:t>
            </a:r>
            <a:r>
              <a:rPr lang="en-US" dirty="0"/>
              <a:t> for each connected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effectLst/>
              </a:rPr>
              <a:t>Put the </a:t>
            </a:r>
            <a:r>
              <a:rPr lang="en-US" dirty="0" err="1"/>
              <a:t>ClientHandler</a:t>
            </a:r>
            <a:r>
              <a:rPr lang="en-US" dirty="0"/>
              <a:t> into a thread and start the thread</a:t>
            </a:r>
            <a:r>
              <a:rPr lang="en-US" dirty="0">
                <a:effectLst/>
              </a:rPr>
              <a:t> 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5951984" y="2420888"/>
            <a:ext cx="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940430" y="53012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8128" y="31058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B7C6"/>
                </a:solidFill>
                <a:effectLst/>
              </a:rPr>
              <a:t>Socket socket = </a:t>
            </a:r>
          </a:p>
          <a:p>
            <a:r>
              <a:rPr lang="en-US" dirty="0" err="1">
                <a:solidFill>
                  <a:srgbClr val="9876AA"/>
                </a:solidFill>
                <a:effectLst/>
              </a:rPr>
              <a:t>serverSocket</a:t>
            </a:r>
            <a:r>
              <a:rPr lang="en-US" dirty="0" err="1">
                <a:solidFill>
                  <a:srgbClr val="A9B7C6"/>
                </a:solidFill>
                <a:effectLst/>
              </a:rPr>
              <a:t>.accept</a:t>
            </a:r>
            <a:r>
              <a:rPr lang="en-US" dirty="0">
                <a:solidFill>
                  <a:srgbClr val="A9B7C6"/>
                </a:solidFill>
                <a:effectLst/>
              </a:rPr>
              <a:t>()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endParaRPr lang="en-US" dirty="0">
              <a:solidFill>
                <a:srgbClr val="A9B7C6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002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850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8908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0756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cxnSp>
        <p:nvCxnSpPr>
          <p:cNvPr id="18" name="Straight Arrow Connector 17"/>
          <p:cNvCxnSpPr>
            <a:stCxn id="6" idx="2"/>
            <a:endCxn id="2" idx="0"/>
          </p:cNvCxnSpPr>
          <p:nvPr/>
        </p:nvCxnSpPr>
        <p:spPr>
          <a:xfrm flipH="1">
            <a:off x="3020550" y="3789040"/>
            <a:ext cx="2931434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8" idx="0"/>
          </p:cNvCxnSpPr>
          <p:nvPr/>
        </p:nvCxnSpPr>
        <p:spPr>
          <a:xfrm>
            <a:off x="5951984" y="3789040"/>
            <a:ext cx="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6" idx="0"/>
          </p:cNvCxnSpPr>
          <p:nvPr/>
        </p:nvCxnSpPr>
        <p:spPr>
          <a:xfrm>
            <a:off x="5951984" y="3789040"/>
            <a:ext cx="291906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40430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5224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2336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92426" y="4807671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32" name="Curved Connector 31"/>
          <p:cNvCxnSpPr>
            <a:stCxn id="6" idx="1"/>
            <a:endCxn id="6" idx="3"/>
          </p:cNvCxnSpPr>
          <p:nvPr/>
        </p:nvCxnSpPr>
        <p:spPr>
          <a:xfrm rot="10800000" flipH="1">
            <a:off x="4871864" y="3429000"/>
            <a:ext cx="2160240" cy="12700"/>
          </a:xfrm>
          <a:prstGeom prst="curvedConnector5">
            <a:avLst>
              <a:gd name="adj1" fmla="val -10582"/>
              <a:gd name="adj2" fmla="val -5958142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5826" y="4161092"/>
            <a:ext cx="337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while(!</a:t>
            </a:r>
            <a:r>
              <a:rPr lang="en-US" dirty="0" err="1"/>
              <a:t>serverSocket.isClosed</a:t>
            </a:r>
            <a:r>
              <a:rPr lang="en-US" dirty="0"/>
              <a:t>())</a:t>
            </a:r>
          </a:p>
        </p:txBody>
      </p:sp>
      <p:sp>
        <p:nvSpPr>
          <p:cNvPr id="40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Server</a:t>
            </a:r>
            <a:endParaRPr lang="zh-CN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78931" y="2580873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8689" y="1052736"/>
            <a:ext cx="2595602" cy="100811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3786" y="1176404"/>
            <a:ext cx="248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 err="1"/>
              <a:t>ClientHandler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implements Runnable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8689" y="2832231"/>
            <a:ext cx="2595602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2289" y="41534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run()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195" y="3745285"/>
            <a:ext cx="558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Inside the while loop: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Read Message from the client</a:t>
            </a:r>
            <a:r>
              <a:rPr lang="en-US" dirty="0"/>
              <a:t> that is being handled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 with </a:t>
            </a:r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().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3436490" y="2060848"/>
            <a:ext cx="0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346938" y="4093288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99791" y="5541689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cxnSp>
        <p:nvCxnSpPr>
          <p:cNvPr id="18" name="Straight Arrow Connector 17"/>
          <p:cNvCxnSpPr>
            <a:stCxn id="6" idx="2"/>
            <a:endCxn id="16" idx="0"/>
          </p:cNvCxnSpPr>
          <p:nvPr/>
        </p:nvCxnSpPr>
        <p:spPr>
          <a:xfrm flipH="1">
            <a:off x="3427058" y="3321905"/>
            <a:ext cx="9432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48414" y="5380672"/>
            <a:ext cx="654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for loop to scan over all the created </a:t>
            </a:r>
            <a:r>
              <a:rPr lang="en-US" sz="1800" dirty="0" err="1"/>
              <a:t>ClientHandlers</a:t>
            </a:r>
            <a:r>
              <a:rPr lang="en-US" sz="1800" dirty="0"/>
              <a:t> recorded in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For each </a:t>
            </a:r>
            <a:r>
              <a:rPr lang="en-US" sz="1800" dirty="0" err="1"/>
              <a:t>ClientHandlers</a:t>
            </a:r>
            <a:r>
              <a:rPr lang="en-US" sz="1800" dirty="0"/>
              <a:t>, use its writer the write the message to its client.</a:t>
            </a:r>
            <a:endParaRPr lang="en-US" dirty="0">
              <a:effectLst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47621" y="5487351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76891" y="2892402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43872" y="2121576"/>
            <a:ext cx="583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Add this </a:t>
            </a:r>
            <a:r>
              <a:rPr lang="en-US" sz="1800" dirty="0" err="1"/>
              <a:t>ClientHandler</a:t>
            </a:r>
            <a:r>
              <a:rPr lang="en-US" sz="1800" dirty="0"/>
              <a:t> to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  <a:endParaRPr lang="en-US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cxnSp>
        <p:nvCxnSpPr>
          <p:cNvPr id="34" name="Curved Connector 33"/>
          <p:cNvCxnSpPr>
            <a:stCxn id="16" idx="1"/>
            <a:endCxn id="16" idx="3"/>
          </p:cNvCxnSpPr>
          <p:nvPr/>
        </p:nvCxnSpPr>
        <p:spPr>
          <a:xfrm rot="10800000" flipH="1">
            <a:off x="2346938" y="4338125"/>
            <a:ext cx="2160240" cy="12700"/>
          </a:xfrm>
          <a:prstGeom prst="curvedConnector5">
            <a:avLst>
              <a:gd name="adj1" fmla="val -18367"/>
              <a:gd name="adj2" fmla="val -19279039"/>
              <a:gd name="adj3" fmla="val 120313"/>
            </a:avLst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08480" y="476762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while(socket.isConnected())</a:t>
            </a:r>
          </a:p>
        </p:txBody>
      </p:sp>
      <p:sp>
        <p:nvSpPr>
          <p:cNvPr id="47" name="标题 4"/>
          <p:cNvSpPr>
            <a:spLocks noGrp="1"/>
          </p:cNvSpPr>
          <p:nvPr>
            <p:ph type="title"/>
          </p:nvPr>
        </p:nvSpPr>
        <p:spPr>
          <a:xfrm>
            <a:off x="56562" y="57066"/>
            <a:ext cx="9048623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</a:t>
            </a:r>
            <a:r>
              <a:rPr lang="en-US" altLang="zh-CN" sz="4000" dirty="0" err="1"/>
              <a:t>ClientHandler</a:t>
            </a:r>
            <a:endParaRPr lang="zh-CN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Multithreading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459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Java is a multi-threaded programming language which means we can develop multi-threaded program using Java. A multi-threaded program contains </a:t>
            </a: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two or more parts that can run concurrently 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and each part can handle a different task at the same time making optimal use of the available resources specially when your computer has multiple CPUs.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By definition, multitasking is when multiple processes share common processing resources such as a CPU. Multi-threading extends the idea of multitasking into applications where you can subdivide specific operations within a single application into individual threads. </a:t>
            </a: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Each of the threads can run in parallel.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The OS divides processing time not only among different applications, but also among each thread within an application.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Multi-threading enables you to write in a way where </a:t>
            </a: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multiple activities can proceed concurrently in the same program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.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Life Cycle of a Thread</a:t>
            </a:r>
            <a:endParaRPr lang="zh-CN" sz="4000" dirty="0"/>
          </a:p>
        </p:txBody>
      </p:sp>
      <p:pic>
        <p:nvPicPr>
          <p:cNvPr id="3" name="Picture 2" descr="Java Thread Lif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" y="1198313"/>
            <a:ext cx="10772271" cy="51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Life Cycle of a Thread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28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New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− A new thread begins its life cycle in the new state. It remains in this state until the program starts the thread. It is also referred to as a born thread.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Runnable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− After a newly born thread is started, the thread becomes runnable. A thread in this state is considered to be executing its task.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Waiting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− Sometimes, a thread transitions to the waiting state while the thread waits for another thread to perform a task. A thread transitions back to the runnable state only when another thread signals the waiting thread to continue executing.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Timed Waiting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− A runnable thread can enter the timed waiting state for a specified interval of time. A thread in this state transitions back to the runnable state when that time interval expires or when the event it is waiting for occurs.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Terminated (Dead)</a:t>
            </a: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− A runnable thread enters the terminated state when it completes its task or otherwise terminates.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Java Multithreading</a:t>
            </a:r>
            <a:endParaRPr 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691720" y="1198313"/>
            <a:ext cx="10804879" cy="513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Advantages of Java Multithreading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1) It doesn't block the user because threads are independent and you can </a:t>
            </a:r>
            <a:r>
              <a:rPr lang="en-US" altLang="zh-CN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perform multiple operations at the same time</a:t>
            </a: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2) You can perform many operations together, so it </a:t>
            </a:r>
            <a:r>
              <a:rPr lang="en-US" altLang="zh-CN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saves time</a:t>
            </a: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.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3) Threads are independent, so it </a:t>
            </a:r>
            <a:r>
              <a:rPr lang="en-US" altLang="zh-CN" b="1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doesn't affect other threads</a:t>
            </a:r>
            <a:r>
              <a:rPr lang="en-US" altLang="zh-CN" dirty="0"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 if an exception occurs in a single thread.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Threads can be created by using two mechanisms : 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Extending the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Thread class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 marL="742950" lvl="1" indent="-285750" algn="just">
              <a:lnSpc>
                <a:spcPct val="125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Implementing the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Runnable Interface</a:t>
            </a:r>
          </a:p>
          <a:p>
            <a:pPr marL="285750" indent="-285750" algn="just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Java provides Thread class to achieve thread programming. Thread class provides constructors and methods to create and perform operations on a thread. Thread class extends Object class and implements Runnable interface.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25000"/>
          </a:lnSpc>
          <a:spcBef>
            <a:spcPts val="1200"/>
          </a:spcBef>
          <a:buClr>
            <a:srgbClr val="FF0000"/>
          </a:buClr>
          <a:defRPr dirty="0">
            <a:latin typeface="Times New Roman" panose="02020503050405090304" pitchFamily="18" charset="0"/>
            <a:cs typeface="Times New Roman" panose="0202050305040509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宽屏</PresentationFormat>
  <Paragraphs>140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楷体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CSC1004 Tutorial 4 Runyi Zhao</vt:lpstr>
      <vt:lpstr>Framework of Project #1</vt:lpstr>
      <vt:lpstr>Structure of Project: Client</vt:lpstr>
      <vt:lpstr>Structure of Project: Server</vt:lpstr>
      <vt:lpstr>Structure of Project: ClientHandler</vt:lpstr>
      <vt:lpstr>Java Multithreading</vt:lpstr>
      <vt:lpstr>Life Cycle of a Thread</vt:lpstr>
      <vt:lpstr>Life Cycle of a Thread</vt:lpstr>
      <vt:lpstr>Java Multithreading</vt:lpstr>
      <vt:lpstr>Thread Class Example</vt:lpstr>
      <vt:lpstr>Thread by Runnable Interface</vt:lpstr>
      <vt:lpstr>Multithreading in Project #1</vt:lpstr>
      <vt:lpstr>Multithreading in Project #1</vt:lpstr>
      <vt:lpstr>Multithreading in Project #1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润一 赵</cp:lastModifiedBy>
  <cp:revision>431</cp:revision>
  <dcterms:created xsi:type="dcterms:W3CDTF">2025-02-17T05:23:43Z</dcterms:created>
  <dcterms:modified xsi:type="dcterms:W3CDTF">2026-02-05T12:13:28Z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2052-6.4.0.8550</vt:lpwstr>
  </property>
</Properties>
</file>